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Vico Sarmient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5-11T15:58:14.503">
    <p:pos x="6000" y="0"/>
    <p:text>Hay que achicar lo que esta escrito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2-05-11T01:24:30.494">
    <p:pos x="6000" y="0"/>
    <p:text>Esto sobra pero la deje por las dudas</p:text>
  </p:cm>
</p:cmLst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97316c511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97316c511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98172a5a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98172a5a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98172a5a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98172a5a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98172a5a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98172a5a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98172a5a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98172a5a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298172a5a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298172a5a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298172a5a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298172a5a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98172a5a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98172a5a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98172a5a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298172a5a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98172a5a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98172a5a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298172a5a6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298172a5a6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9739b2e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9739b2e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Definicion: Es un ​framework ​dentro del cual redes de equipos Scrum que operan consistentemente con la Guía de Scrum pueden abordar problemas complejos adaptativos​, mientras entregan de manera creativa productos del mayor valor posible.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Objetivo: El objetivo al escalar Scrum es mejorar la entrega de valor de negocio que varios pueden lograr cuando suman esfuerzos alineados a la estrategia de la organización. El escalamiento debe partir de una necesidad de negocio, y debe ir acompañado de las mejoras que los equipos pueden incorporando en cada Sprint para dar el soporte que se requiere en la integración y lanzamiento de producto terminado en cada Sprint.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98172a5a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298172a5a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9739b2e8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29739b2e8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98172a5a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98172a5a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  <a:highlight>
                  <a:schemeClr val="lt1"/>
                </a:highlight>
              </a:rPr>
              <a:t>B</a:t>
            </a:r>
            <a:r>
              <a:rPr lang="es">
                <a:solidFill>
                  <a:srgbClr val="415970"/>
                </a:solidFill>
                <a:highlight>
                  <a:schemeClr val="lt1"/>
                </a:highlight>
              </a:rPr>
              <a:t>asado en el enfoque del empirismo y los cimientos de Scrum, </a:t>
            </a: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u</a:t>
            </a: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n Nexus es un grupo de aproximadamente tres a nueve Equipos Scrum que trabajan juntos para entregar un solo producto, cabe destacar que tiene un único Propietario del Producto que gestiona un único Product Backlog a partir del cual trabajan los Equipos Scrum </a:t>
            </a:r>
            <a:r>
              <a:rPr lang="es">
                <a:solidFill>
                  <a:srgbClr val="415970"/>
                </a:solidFill>
                <a:highlight>
                  <a:schemeClr val="lt1"/>
                </a:highlight>
              </a:rPr>
              <a:t>para construir un Incremento integrado que cumpla con un objetivo</a:t>
            </a: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,</a:t>
            </a: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 extendiendo mínimamente el marco Scrum solo cuando es absolutamente necesario.              </a:t>
            </a:r>
            <a:endParaRPr>
              <a:solidFill>
                <a:srgbClr val="41597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9739b2e8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9739b2e8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1D2125"/>
                </a:solidFill>
                <a:highlight>
                  <a:srgbClr val="FFFFFF"/>
                </a:highlight>
              </a:rPr>
              <a:t>Nexus sigue siendo Scrum, pero a escala, decimos esto ya que Nexus se basa en mejorar los elementos fundamentales de Scrum, reflejandolo fielmente a través de un proceso empírico, </a:t>
            </a:r>
            <a:r>
              <a:rPr lang="es">
                <a:solidFill>
                  <a:schemeClr val="dk1"/>
                </a:solidFill>
                <a:highlight>
                  <a:srgbClr val="FFFFFF"/>
                </a:highlight>
              </a:rPr>
              <a:t>utiliza los elementos de Scrum para escalar </a:t>
            </a:r>
            <a:r>
              <a:rPr lang="es">
                <a:solidFill>
                  <a:schemeClr val="dk1"/>
                </a:solidFill>
                <a:highlight>
                  <a:srgbClr val="FFFFFF"/>
                </a:highlight>
              </a:rPr>
              <a:t>formando Scrum Teams (de 3 a 9 equipos).  Nexus utiliza un enfoque simple: </a:t>
            </a:r>
            <a:r>
              <a:rPr lang="es">
                <a:solidFill>
                  <a:schemeClr val="dk1"/>
                </a:solidFill>
                <a:highlight>
                  <a:srgbClr val="FFFFFF"/>
                </a:highlight>
              </a:rPr>
              <a:t>“Usa Scrum para escalar Scrum”, “Usa Scrum para hacer visibles tus problemas” y “Inspecciona y adapta para resolverlos y buscar soluciones”.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98172a5a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98172a5a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highlight>
                  <a:srgbClr val="FFFFFF"/>
                </a:highlight>
              </a:rPr>
              <a:t>Adiciona un nuevo rol, el Equipo de Integración Nexus </a:t>
            </a:r>
            <a:r>
              <a:rPr lang="es">
                <a:solidFill>
                  <a:schemeClr val="dk1"/>
                </a:solidFill>
              </a:rPr>
              <a:t>(</a:t>
            </a:r>
            <a:r>
              <a:rPr b="1" lang="es">
                <a:solidFill>
                  <a:srgbClr val="202124"/>
                </a:solidFill>
                <a:highlight>
                  <a:schemeClr val="lt1"/>
                </a:highlight>
              </a:rPr>
              <a:t>Nexus</a:t>
            </a:r>
            <a:r>
              <a:rPr lang="es">
                <a:solidFill>
                  <a:srgbClr val="202124"/>
                </a:solidFill>
                <a:highlight>
                  <a:schemeClr val="lt1"/>
                </a:highlight>
              </a:rPr>
              <a:t> Integration Team</a:t>
            </a:r>
            <a:r>
              <a:rPr lang="es">
                <a:solidFill>
                  <a:schemeClr val="dk1"/>
                </a:solidFill>
              </a:rPr>
              <a:t>)</a:t>
            </a:r>
            <a:r>
              <a:rPr lang="es">
                <a:solidFill>
                  <a:schemeClr val="dk1"/>
                </a:solidFill>
                <a:highlight>
                  <a:srgbClr val="FFFFFF"/>
                </a:highlight>
              </a:rPr>
              <a:t>, responsable de asegurar que se produzca el Incremento Integrado, es decir,  el trabajo combinado de un Nexus que adhiere a la definición de “Terminado”. Además, Nexus adiciona un conjunto de eventos que, en general, extienden los eventos de Scrum o los reemplazan, lo mismo que un artefacto adicional.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98172a5a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98172a5a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Nexus agrega o amplía los eventos definidos por Scrum. La duración de los eventos Nexus se guía por la duración de los eventos en la Guía Scrum y estan cronometrados.</a:t>
            </a:r>
            <a:endParaRPr>
              <a:solidFill>
                <a:srgbClr val="41597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15970"/>
                </a:solidFill>
                <a:highlight>
                  <a:srgbClr val="FFFFFF"/>
                </a:highlight>
              </a:rPr>
              <a:t>A escala, puede que no sea práctico que todos los miembros del Nexus participen para compartir información o llegar a un acuerdo. Excepto donde se indique lo contrario, a los eventos Nexus asisten los miembros del Nexus necesarios para lograr el resultado previsto del evento de la manera más eficaz.</a:t>
            </a:r>
            <a:endParaRPr>
              <a:solidFill>
                <a:srgbClr val="41597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98172a5a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98172a5a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Consta de un Product Owner, Scrum Master y uno o más miembros de cada equipo. </a:t>
            </a:r>
            <a:endParaRPr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Coordina el trabajo de todos los Scrum Teams para asegurar la correcta 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integración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 y 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armonía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 del Incremento. La necesidad de este nuevo rol 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se vuelve aún más esencial cuanto mayor es el número de Scrum Teams que trabajan en el mismo proyecto utilizando la misma cartera de productos.</a:t>
            </a:r>
            <a:endParaRPr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PO: Maximizar el valor del producto y gestion eficaz de productos</a:t>
            </a:r>
            <a:endParaRPr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SM: Garantizar el marco de trabajo de Nexus segun la Guia de Nexus</a:t>
            </a:r>
            <a:endParaRPr sz="13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</a:rPr>
              <a:t>Miembros del equipo : herramientas y practicas para el ayudar el incremento</a:t>
            </a:r>
            <a:endParaRPr sz="13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98172a5a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98172a5a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un refinamiento del producto que se realiza descomponiendo el Product Baglock para </a:t>
            </a:r>
            <a:r>
              <a:rPr lang="es"/>
              <a:t>identificar</a:t>
            </a:r>
            <a:r>
              <a:rPr lang="es"/>
              <a:t> dependencias y asi poder minimizarlas o eliminarlas. Ademas ayuda a los Scrum Teams a repartir los items del Product Backlog entre los equipos.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Cada equipo tambien puede tener su propio refinamiento si es necesario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Este refinamiento del Product Backlog minimizara la aparicion de nuevas dependencias durante la seleccion de los items en la Nexus Sprint Planning.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8172a5a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8172a5a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scrum.org/resources/online-nexus-guide" TargetMode="External"/><Relationship Id="rId4" Type="http://schemas.openxmlformats.org/officeDocument/2006/relationships/hyperlink" Target="https://devcom.com/blog/nexus-framework-for-scaling-scrum/" TargetMode="External"/><Relationship Id="rId5" Type="http://schemas.openxmlformats.org/officeDocument/2006/relationships/hyperlink" Target="https://kendis.io/framework-for-scaling-scrum/companies-scaling-scrum-with-nexus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2.xml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21.jpg"/><Relationship Id="rId6" Type="http://schemas.openxmlformats.org/officeDocument/2006/relationships/image" Target="../media/image13.png"/><Relationship Id="rId7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1.xml"/><Relationship Id="rId4" Type="http://schemas.openxmlformats.org/officeDocument/2006/relationships/image" Target="../media/image11.jp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528575" y="843700"/>
            <a:ext cx="8061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15970"/>
                </a:solidFill>
              </a:rPr>
              <a:t>Frameworks para escalar Scrum          Nexus</a:t>
            </a:r>
            <a:endParaRPr sz="3600">
              <a:solidFill>
                <a:srgbClr val="415970"/>
              </a:solidFill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721700" y="2388775"/>
            <a:ext cx="5702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Grupo N°9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15970"/>
              </a:buClr>
              <a:buSzPts val="2100"/>
              <a:buFont typeface="Roboto"/>
              <a:buChar char="❖"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Amante, Osmar Roberto 			70224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15970"/>
              </a:buClr>
              <a:buSzPts val="2100"/>
              <a:buFont typeface="Roboto"/>
              <a:buChar char="❖"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Miszczuk, Solange Daiana			58535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15970"/>
              </a:buClr>
              <a:buSzPts val="2100"/>
              <a:buFont typeface="Roboto"/>
              <a:buChar char="❖"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Romero, Daniela Mayra 			64457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15970"/>
              </a:buClr>
              <a:buSzPts val="2100"/>
              <a:buFont typeface="Roboto"/>
              <a:buChar char="❖"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Sarmiento, Victoria María 			70542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15970"/>
              </a:buClr>
              <a:buSzPts val="2100"/>
              <a:buFont typeface="Roboto"/>
              <a:buChar char="❖"/>
            </a:pPr>
            <a:r>
              <a:rPr lang="es" sz="2100">
                <a:solidFill>
                  <a:srgbClr val="415970"/>
                </a:solidFill>
                <a:latin typeface="Roboto"/>
                <a:ea typeface="Roboto"/>
                <a:cs typeface="Roboto"/>
                <a:sym typeface="Roboto"/>
              </a:rPr>
              <a:t>Wannaz Gomez, Santiago			82594</a:t>
            </a:r>
            <a:endParaRPr sz="2100">
              <a:solidFill>
                <a:srgbClr val="41597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Nexus Daily Scrum</a:t>
            </a:r>
            <a:r>
              <a:rPr lang="es"/>
              <a:t>	</a:t>
            </a:r>
            <a:endParaRPr/>
          </a:p>
        </p:txBody>
      </p:sp>
      <p:cxnSp>
        <p:nvCxnSpPr>
          <p:cNvPr id="160" name="Google Shape;160;p22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975" y="1293175"/>
            <a:ext cx="3565851" cy="332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Nexus Sprint Review</a:t>
            </a:r>
            <a:endParaRPr>
              <a:solidFill>
                <a:srgbClr val="415970"/>
              </a:solidFill>
            </a:endParaRPr>
          </a:p>
        </p:txBody>
      </p:sp>
      <p:cxnSp>
        <p:nvCxnSpPr>
          <p:cNvPr id="167" name="Google Shape;167;p23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622" y="1580025"/>
            <a:ext cx="2970724" cy="292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Nexus Sprint Retrospective</a:t>
            </a:r>
            <a:endParaRPr>
              <a:solidFill>
                <a:srgbClr val="415970"/>
              </a:solidFill>
            </a:endParaRPr>
          </a:p>
        </p:txBody>
      </p:sp>
      <p:cxnSp>
        <p:nvCxnSpPr>
          <p:cNvPr id="174" name="Google Shape;174;p24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50" y="2379200"/>
            <a:ext cx="6102226" cy="26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Artefactos en Nexus</a:t>
            </a:r>
            <a:endParaRPr>
              <a:solidFill>
                <a:srgbClr val="415970"/>
              </a:solidFill>
            </a:endParaRPr>
          </a:p>
        </p:txBody>
      </p:sp>
      <p:cxnSp>
        <p:nvCxnSpPr>
          <p:cNvPr id="181" name="Google Shape;181;p25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Product Backlog</a:t>
            </a:r>
            <a:endParaRPr>
              <a:solidFill>
                <a:srgbClr val="415970"/>
              </a:solidFill>
            </a:endParaRPr>
          </a:p>
        </p:txBody>
      </p:sp>
      <p:cxnSp>
        <p:nvCxnSpPr>
          <p:cNvPr id="187" name="Google Shape;187;p26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224" y="1358750"/>
            <a:ext cx="5146400" cy="328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Nexus Sprint Backlog</a:t>
            </a:r>
            <a:endParaRPr/>
          </a:p>
        </p:txBody>
      </p:sp>
      <p:cxnSp>
        <p:nvCxnSpPr>
          <p:cNvPr id="194" name="Google Shape;194;p27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0725" y="1162925"/>
            <a:ext cx="2548325" cy="367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Objetivo del Sprint de Nexus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8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Incremento Integrado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29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DoD en nexus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215" name="Google Shape;215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216" name="Google Shape;216;p30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Compañías que escalaron con Nexus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223" name="Google Shape;223;p31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226" y="2183488"/>
            <a:ext cx="2457450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317300" y="272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¿A qué nos referimos con escalar Scrum?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/>
          <p:nvPr>
            <p:ph idx="4294967295" type="body"/>
          </p:nvPr>
        </p:nvSpPr>
        <p:spPr>
          <a:xfrm>
            <a:off x="158525" y="1191925"/>
            <a:ext cx="3993300" cy="14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Framework para abordar problemas complejos y adaptativos entregando el mayor valor posible</a:t>
            </a:r>
            <a:endParaRPr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950" y="1657525"/>
            <a:ext cx="3587701" cy="2731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4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Bibliografía	</a:t>
            </a:r>
            <a:r>
              <a:rPr lang="es"/>
              <a:t>	</a:t>
            </a:r>
            <a:endParaRPr/>
          </a:p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Online Nexus Guide: 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https://www.scrum.org/resources/online-nexus-guide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Nexus Framework for Scaling Scrum - DevCom: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https://devcom.com/blog/nexus-framework-for-scaling-scrum/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Big Companies that Scaled Scrum with Nexus Framework - Kendis: </a:t>
            </a:r>
            <a:r>
              <a:rPr lang="es" u="sng">
                <a:solidFill>
                  <a:schemeClr val="hlink"/>
                </a:solidFill>
                <a:hlinkClick r:id="rId5"/>
              </a:rPr>
              <a:t>https://kendis.io/framework-for-scaling-scrum/companies-scaling-scrum-with-nexus/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cxnSp>
        <p:nvCxnSpPr>
          <p:cNvPr id="230" name="Google Shape;230;p32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/>
          <p:nvPr>
            <p:ph type="title"/>
          </p:nvPr>
        </p:nvSpPr>
        <p:spPr>
          <a:xfrm>
            <a:off x="311700" y="555600"/>
            <a:ext cx="2808000" cy="91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Nexus extiende a Scrum?</a:t>
            </a: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551" y="757625"/>
            <a:ext cx="5135149" cy="362825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3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¿Qué es Nexus?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700" y="1308850"/>
            <a:ext cx="3059889" cy="6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475" y="1966900"/>
            <a:ext cx="3012875" cy="6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2923" y="1152800"/>
            <a:ext cx="3732751" cy="311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9775" y="2876125"/>
            <a:ext cx="2093150" cy="216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2425" y="2624950"/>
            <a:ext cx="2906919" cy="60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5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Nexus sigue siendo Scrum</a:t>
            </a:r>
            <a:endParaRPr>
              <a:solidFill>
                <a:srgbClr val="41597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150" y="1096125"/>
            <a:ext cx="7641800" cy="382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6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595700" y="178350"/>
            <a:ext cx="7860600" cy="72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¿Cómo Nexus extiende a Scrum?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499" y="1396175"/>
            <a:ext cx="6499002" cy="3372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7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Eventos en Nexus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536688" y="1478900"/>
            <a:ext cx="336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999999"/>
                </a:solidFill>
              </a:rPr>
              <a:t>Eventos Scrum a escala</a:t>
            </a:r>
            <a:endParaRPr sz="22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5801550" y="4717300"/>
            <a:ext cx="326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999999"/>
                </a:solidFill>
              </a:rPr>
              <a:t>“Un Sprint en Nexus es un Sprint en Scrum”</a:t>
            </a:r>
            <a:endParaRPr sz="1200">
              <a:solidFill>
                <a:srgbClr val="999999"/>
              </a:solidFill>
            </a:endParaRPr>
          </a:p>
        </p:txBody>
      </p:sp>
      <p:cxnSp>
        <p:nvCxnSpPr>
          <p:cNvPr id="129" name="Google Shape;129;p18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088" y="1170200"/>
            <a:ext cx="4801344" cy="33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25" y="2379900"/>
            <a:ext cx="3472472" cy="26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Google Shape;136;p19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7" name="Google Shape;1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4800" y="1137125"/>
            <a:ext cx="3692700" cy="381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602" y="1245725"/>
            <a:ext cx="3020275" cy="278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>
            <p:ph type="title"/>
          </p:nvPr>
        </p:nvSpPr>
        <p:spPr>
          <a:xfrm>
            <a:off x="1182600" y="215175"/>
            <a:ext cx="7137300" cy="56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El Equipo de Integración de Nexus (NIT)</a:t>
            </a:r>
            <a:endParaRPr>
              <a:solidFill>
                <a:srgbClr val="415970"/>
              </a:solidFill>
            </a:endParaRPr>
          </a:p>
        </p:txBody>
      </p:sp>
      <p:sp>
        <p:nvSpPr>
          <p:cNvPr id="140" name="Google Shape;140;p19"/>
          <p:cNvSpPr txBox="1"/>
          <p:nvPr>
            <p:ph type="title"/>
          </p:nvPr>
        </p:nvSpPr>
        <p:spPr>
          <a:xfrm>
            <a:off x="3296950" y="3277675"/>
            <a:ext cx="1942500" cy="7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Es el “núcleo” </a:t>
            </a:r>
            <a:endParaRPr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de Nexus</a:t>
            </a:r>
            <a:endParaRPr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Cross-Team Refinement</a:t>
            </a:r>
            <a:endParaRPr>
              <a:solidFill>
                <a:srgbClr val="415970"/>
              </a:solidFill>
            </a:endParaRPr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41138"/>
            <a:ext cx="4552950" cy="2943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0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15970"/>
                </a:solidFill>
              </a:rPr>
              <a:t>Nexus Sprint Planning</a:t>
            </a:r>
            <a:endParaRPr>
              <a:solidFill>
                <a:srgbClr val="415970"/>
              </a:solidFill>
            </a:endParaRPr>
          </a:p>
        </p:txBody>
      </p:sp>
      <p:cxnSp>
        <p:nvCxnSpPr>
          <p:cNvPr id="153" name="Google Shape;153;p21"/>
          <p:cNvCxnSpPr/>
          <p:nvPr/>
        </p:nvCxnSpPr>
        <p:spPr>
          <a:xfrm>
            <a:off x="9200" y="1012150"/>
            <a:ext cx="91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527" y="1185000"/>
            <a:ext cx="4425776" cy="277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